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6"/>
  </p:notesMasterIdLst>
  <p:handoutMasterIdLst>
    <p:handoutMasterId r:id="rId27"/>
  </p:handoutMasterIdLst>
  <p:sldIdLst>
    <p:sldId id="312" r:id="rId5"/>
    <p:sldId id="304" r:id="rId6"/>
    <p:sldId id="307" r:id="rId7"/>
    <p:sldId id="282" r:id="rId8"/>
    <p:sldId id="314" r:id="rId9"/>
    <p:sldId id="322" r:id="rId10"/>
    <p:sldId id="334" r:id="rId11"/>
    <p:sldId id="323" r:id="rId12"/>
    <p:sldId id="324" r:id="rId13"/>
    <p:sldId id="329" r:id="rId14"/>
    <p:sldId id="331" r:id="rId15"/>
    <p:sldId id="332" r:id="rId16"/>
    <p:sldId id="330" r:id="rId17"/>
    <p:sldId id="326" r:id="rId18"/>
    <p:sldId id="327" r:id="rId19"/>
    <p:sldId id="328" r:id="rId20"/>
    <p:sldId id="333" r:id="rId21"/>
    <p:sldId id="335" r:id="rId22"/>
    <p:sldId id="336" r:id="rId23"/>
    <p:sldId id="337" r:id="rId24"/>
    <p:sldId id="297" r:id="rId25"/>
  </p:sldIdLst>
  <p:sldSz cx="12192000" cy="6858000"/>
  <p:notesSz cx="13716000" cy="24384000"/>
  <p:defaultTextStyle>
    <a:defPPr rtl="0">
      <a:defRPr lang="fr-FR"/>
    </a:defPPr>
    <a:lvl1pPr marL="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ment baralle" initials="cb" lastIdx="1" clrIdx="0">
    <p:extLst>
      <p:ext uri="{19B8F6BF-5375-455C-9EA6-DF929625EA0E}">
        <p15:presenceInfo xmlns:p15="http://schemas.microsoft.com/office/powerpoint/2012/main" userId="7ed1bc2dd1adff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 snapToObjects="1">
      <p:cViewPr varScale="1">
        <p:scale>
          <a:sx n="108" d="100"/>
          <a:sy n="108" d="100"/>
        </p:scale>
        <p:origin x="654" y="10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1" d="100"/>
          <a:sy n="31" d="100"/>
        </p:scale>
        <p:origin x="4392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A7C9947C-0B99-4CC9-AA3C-4A4AC8D4662C}" type="datetimeyyyy">
              <a:rPr lang="fr-FR" smtClean="0"/>
              <a:t>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420BD0AB-C59E-4A46-83D3-F07787446BA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fr-FR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0" name="Freeform: Forme 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reeform: Form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Image 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" name="Espace réservé du texte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fr-FR" sz="1800"/>
            </a:lvl1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fr-FR" sz="1800"/>
            </a:lvl1pPr>
            <a:lvl2pPr>
              <a:defRPr lang="fr-FR" sz="1800"/>
            </a:lvl2pPr>
            <a:lvl3pPr>
              <a:defRPr lang="fr-FR" sz="18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sme 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49" name="Forme libre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7" name="Espace réservé du numéro de diapositive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43" name="Graphisme 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sme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 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4" name="Espace réservé du contenu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Forme 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Forme libre : Forme 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9" name="Image 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fr-FR" sz="2400"/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Forme libre : Forme 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Forme libre : Forme 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Forme 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400"/>
            </a:lvl2pPr>
            <a:lvl3pPr marL="914400" indent="0">
              <a:buNone/>
              <a:defRPr lang="fr-FR" sz="1200"/>
            </a:lvl3pPr>
            <a:lvl4pPr marL="1371600" indent="0">
              <a:buNone/>
              <a:defRPr lang="fr-FR" sz="1000"/>
            </a:lvl4pPr>
            <a:lvl5pPr marL="1828800" indent="0">
              <a:buNone/>
              <a:defRPr lang="fr-FR" sz="1000"/>
            </a:lvl5pPr>
            <a:lvl6pPr marL="2286000" indent="0">
              <a:buNone/>
              <a:defRPr lang="fr-FR" sz="1000"/>
            </a:lvl6pPr>
            <a:lvl7pPr marL="2743200" indent="0">
              <a:buNone/>
              <a:defRPr lang="fr-FR" sz="1000"/>
            </a:lvl7pPr>
            <a:lvl8pPr marL="3200400" indent="0">
              <a:buNone/>
              <a:defRPr lang="fr-FR" sz="1000"/>
            </a:lvl8pPr>
            <a:lvl9pPr marL="3657600" indent="0">
              <a:buNone/>
              <a:defRPr lang="fr-FR" sz="10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fr-FR" sz="3200"/>
            </a:lvl1pPr>
            <a:lvl2pPr>
              <a:defRPr lang="fr-FR" sz="28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lvl6pPr>
              <a:defRPr lang="fr-FR" sz="2000"/>
            </a:lvl6pPr>
            <a:lvl7pPr>
              <a:defRPr lang="fr-FR" sz="2000"/>
            </a:lvl7pPr>
            <a:lvl8pPr>
              <a:defRPr lang="fr-FR" sz="2000"/>
            </a:lvl8pPr>
            <a:lvl9pPr>
              <a:defRPr lang="fr-FR" sz="2000"/>
            </a:lvl9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Forme 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fr-FR" sz="32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fr-FR">
                <a:latin typeface="+mn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400"/>
            </a:lvl2pPr>
            <a:lvl3pPr marL="914400" indent="0">
              <a:buNone/>
              <a:defRPr lang="fr-FR" sz="1200"/>
            </a:lvl3pPr>
            <a:lvl4pPr marL="1371600" indent="0">
              <a:buNone/>
              <a:defRPr lang="fr-FR" sz="1000"/>
            </a:lvl4pPr>
            <a:lvl5pPr marL="1828800" indent="0">
              <a:buNone/>
              <a:defRPr lang="fr-FR" sz="1000"/>
            </a:lvl5pPr>
            <a:lvl6pPr marL="2286000" indent="0">
              <a:buNone/>
              <a:defRPr lang="fr-FR" sz="1000"/>
            </a:lvl6pPr>
            <a:lvl7pPr marL="2743200" indent="0">
              <a:buNone/>
              <a:defRPr lang="fr-FR" sz="1000"/>
            </a:lvl7pPr>
            <a:lvl8pPr marL="3200400" indent="0">
              <a:buNone/>
              <a:defRPr lang="fr-FR" sz="1000"/>
            </a:lvl8pPr>
            <a:lvl9pPr marL="3657600" indent="0">
              <a:buNone/>
              <a:defRPr lang="fr-FR" sz="1000"/>
            </a:lvl9pPr>
          </a:lstStyle>
          <a:p>
            <a:pPr lvl="0" rtl="0"/>
            <a:r>
              <a:rPr lang="fr-FR"/>
              <a:t>Cliquer pour ajouter du texte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fr-FR" sz="2800"/>
            </a:lvl1pPr>
            <a:lvl2pPr marL="457200" indent="0">
              <a:buNone/>
              <a:defRPr lang="fr-FR" sz="2800"/>
            </a:lvl2pPr>
            <a:lvl3pPr marL="914400" indent="0">
              <a:buNone/>
              <a:defRPr lang="fr-FR" sz="2400"/>
            </a:lvl3pPr>
            <a:lvl4pPr marL="1371600" indent="0">
              <a:buNone/>
              <a:defRPr lang="fr-FR" sz="2000"/>
            </a:lvl4pPr>
            <a:lvl5pPr marL="1828800" indent="0">
              <a:buNone/>
              <a:defRPr lang="fr-FR" sz="2000"/>
            </a:lvl5pPr>
            <a:lvl6pPr marL="2286000" indent="0">
              <a:buNone/>
              <a:defRPr lang="fr-FR" sz="2000"/>
            </a:lvl6pPr>
            <a:lvl7pPr marL="2743200" indent="0">
              <a:buNone/>
              <a:defRPr lang="fr-FR" sz="2000"/>
            </a:lvl7pPr>
            <a:lvl8pPr marL="3200400" indent="0">
              <a:buNone/>
              <a:defRPr lang="fr-FR" sz="2000"/>
            </a:lvl8pPr>
            <a:lvl9pPr marL="3657600" indent="0">
              <a:buNone/>
              <a:defRPr lang="fr-FR" sz="2000"/>
            </a:lvl9pPr>
          </a:lstStyle>
          <a:p>
            <a:pPr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orme libre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orme libre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4" name="Image 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fr-FR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fr-FR" sz="18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Forme 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/>
            </a:p>
          </p:txBody>
        </p:sp>
        <p:sp>
          <p:nvSpPr>
            <p:cNvPr id="15" name="Freeform: Forme 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 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36" name="Forme libre 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Forme libre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lvl="0" algn="ctr" rtl="0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Cliquer pour ajouter du texte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52" name="Espace réservé d’image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 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3" name="Freeform: Forme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9" name="Forme libre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1" name="Forme libre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3" name="Image 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fr-FR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fr-FR" sz="1800"/>
            </a:lvl1pPr>
            <a:lvl2pPr>
              <a:spcBef>
                <a:spcPts val="1000"/>
              </a:spcBef>
              <a:defRPr lang="fr-FR" sz="1800"/>
            </a:lvl2pPr>
            <a:lvl3pPr>
              <a:spcBef>
                <a:spcPts val="1000"/>
              </a:spcBef>
              <a:defRPr lang="fr-FR" sz="1800"/>
            </a:lvl3pPr>
            <a:lvl4pPr>
              <a:spcBef>
                <a:spcPts val="1000"/>
              </a:spcBef>
              <a:defRPr lang="fr-FR" sz="1800"/>
            </a:lvl4pPr>
            <a:lvl5pPr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numéro de diapositive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13" name="Image 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Forme 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7" name="Image 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19" name="Image 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orme libre 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Forme libre 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fr-FR"/>
            </a:defPPr>
          </a:lstStyle>
          <a:p>
            <a:pPr lvl="0" rtl="0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3" name="Espace réservé du contenu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283464" indent="-283464">
              <a:spcBef>
                <a:spcPts val="1000"/>
              </a:spcBef>
              <a:defRPr lang="fr-FR" sz="1800"/>
            </a:lvl2pPr>
            <a:lvl3pPr marL="283464" indent="-283464">
              <a:spcBef>
                <a:spcPts val="1000"/>
              </a:spcBef>
              <a:defRPr lang="fr-FR" sz="1800"/>
            </a:lvl3pPr>
            <a:lvl4pPr marL="283464" indent="-283464">
              <a:spcBef>
                <a:spcPts val="1000"/>
              </a:spcBef>
              <a:defRPr lang="fr-FR" sz="1800"/>
            </a:lvl4pPr>
            <a:lvl5pPr marL="283464"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5" name="Espace réservé du contenu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marL="283464" indent="-283464">
              <a:spcBef>
                <a:spcPts val="1000"/>
              </a:spcBef>
              <a:defRPr lang="fr-FR" sz="1800"/>
            </a:lvl2pPr>
            <a:lvl3pPr marL="283464" indent="-283464">
              <a:spcBef>
                <a:spcPts val="1000"/>
              </a:spcBef>
              <a:defRPr lang="fr-FR" sz="1800"/>
            </a:lvl3pPr>
            <a:lvl4pPr marL="283464" indent="-283464">
              <a:spcBef>
                <a:spcPts val="1000"/>
              </a:spcBef>
              <a:defRPr lang="fr-FR" sz="1800"/>
            </a:lvl4pPr>
            <a:lvl5pPr marL="283464"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sz="16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fr-F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fr-FR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fr-FR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fr-FR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fr-FR" sz="1800"/>
            </a:lvl4pPr>
            <a:lvl5pPr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/>
            </a:lvl1pPr>
            <a:lvl2pPr indent="-283464">
              <a:spcBef>
                <a:spcPts val="1000"/>
              </a:spcBef>
              <a:defRPr lang="fr-FR" sz="1800"/>
            </a:lvl2pPr>
            <a:lvl3pPr indent="-283464">
              <a:spcBef>
                <a:spcPts val="1000"/>
              </a:spcBef>
              <a:defRPr lang="fr-FR" sz="1800"/>
            </a:lvl3pPr>
            <a:lvl4pPr indent="-283464">
              <a:spcBef>
                <a:spcPts val="1000"/>
              </a:spcBef>
              <a:defRPr lang="fr-FR" sz="1800"/>
            </a:lvl4pPr>
            <a:lvl5pPr indent="-283464">
              <a:spcBef>
                <a:spcPts val="1000"/>
              </a:spcBef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fr-FR" sz="1800"/>
            </a:lvl1pPr>
          </a:lstStyle>
          <a:p>
            <a:pPr lvl="0" rtl="0"/>
            <a:r>
              <a:rPr lang="fr-FR"/>
              <a:t>Cliquez ici pour ajouter une image.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Forme 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/>
            </a:p>
          </p:txBody>
        </p:sp>
        <p:sp>
          <p:nvSpPr>
            <p:cNvPr id="21" name="Forme libre : Forme 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Forme 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</a:lstStyle>
            <a:p>
              <a:pPr lvl="0" rtl="0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 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44" name="Espace réservé du numéro de diapositive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6" name="Image 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pic>
        <p:nvPicPr>
          <p:cNvPr id="21" name="Image 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orme libre 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fr-FR" sz="3600" b="1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fr-F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fr-FR" sz="2400"/>
            </a:lvl3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fr-FR" sz="180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fr-F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fr-FR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fr-FR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fr-FR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fr-FR"/>
            </a:defPPr>
          </a:lstStyle>
          <a:p>
            <a:pPr rtl="0"/>
            <a:r>
              <a:rPr lang="fr-FR" dirty="0"/>
              <a:t>Tour de séchage de fruits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6F6841-0861-00AB-6848-9A624842A556}"/>
              </a:ext>
            </a:extLst>
          </p:cNvPr>
          <p:cNvSpPr txBox="1"/>
          <p:nvPr/>
        </p:nvSpPr>
        <p:spPr>
          <a:xfrm>
            <a:off x="1447060" y="5894773"/>
            <a:ext cx="897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Clément + Evann + </a:t>
            </a:r>
            <a:r>
              <a:rPr lang="fr-FR" dirty="0" err="1"/>
              <a:t>Tendry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7B84C4-F494-77E6-9FFF-676020AB795F}"/>
              </a:ext>
            </a:extLst>
          </p:cNvPr>
          <p:cNvSpPr txBox="1"/>
          <p:nvPr/>
        </p:nvSpPr>
        <p:spPr>
          <a:xfrm>
            <a:off x="106532" y="204186"/>
            <a:ext cx="253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TSTI3+4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FA421-6E4C-89CD-C834-2761B6ECD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339" y="551896"/>
            <a:ext cx="8267108" cy="528241"/>
          </a:xfrm>
        </p:spPr>
        <p:txBody>
          <a:bodyPr/>
          <a:lstStyle/>
          <a:p>
            <a:r>
              <a:rPr lang="fr-FR" dirty="0"/>
              <a:t>Node </a:t>
            </a:r>
            <a:r>
              <a:rPr lang="fr-FR" dirty="0" err="1"/>
              <a:t>red</a:t>
            </a:r>
            <a:r>
              <a:rPr lang="fr-FR" dirty="0"/>
              <a:t> /  Partie local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91BBEB-B4A4-3F46-B795-EE9D1C25F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7FBD3B1-9700-8B58-C828-4B22A098C09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510808-B244-B9C9-9B8F-AEDFF08B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860"/>
            <a:ext cx="12192000" cy="57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6086C-42E5-0F93-08E7-5A938785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296"/>
            <a:ext cx="7043617" cy="862312"/>
          </a:xfrm>
        </p:spPr>
        <p:txBody>
          <a:bodyPr/>
          <a:lstStyle/>
          <a:p>
            <a:r>
              <a:rPr lang="fr-FR" dirty="0"/>
              <a:t>Code javascript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5683E7-447A-393A-5423-D08DE1C2A3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DE0B43-0362-90DA-CFFD-4FFAEE78FD1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84A555-1690-8819-8ED8-9DF1A46D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762" y="1118567"/>
            <a:ext cx="7544853" cy="560148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E6A838-FCEE-0004-D769-44E9AE9C0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789" y="-317022"/>
            <a:ext cx="6068272" cy="44011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C1F1381-A917-1447-E0E0-147D2765F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24257"/>
            <a:ext cx="5934903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4367F0-DA9D-A923-4210-B271B3FD8CAF}"/>
              </a:ext>
            </a:extLst>
          </p:cNvPr>
          <p:cNvSpPr/>
          <p:nvPr/>
        </p:nvSpPr>
        <p:spPr>
          <a:xfrm>
            <a:off x="3368511" y="0"/>
            <a:ext cx="8971176" cy="70135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925D6-DC3D-099C-7D1A-C876FC6BB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58" y="552352"/>
            <a:ext cx="2598215" cy="1267021"/>
          </a:xfrm>
        </p:spPr>
        <p:txBody>
          <a:bodyPr/>
          <a:lstStyle/>
          <a:p>
            <a:r>
              <a:rPr lang="fr-FR" dirty="0"/>
              <a:t>code</a:t>
            </a:r>
            <a:br>
              <a:rPr lang="fr-FR" dirty="0"/>
            </a:br>
            <a:r>
              <a:rPr lang="fr-FR" dirty="0"/>
              <a:t>Arduino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721D35-015B-0E48-34D3-433EF25071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DDD7D7-EFF0-0F1B-E509-A257617D9BD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35249" y="377394"/>
            <a:ext cx="3167209" cy="648060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40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40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DHTPIN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// Vérifie la bonne broche !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DHTTYPE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DHT22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NUMPIXELS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DELAYVAL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250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DHT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(DHTPIN, DHTTYPE);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(NUMPIXELS, PIN, NEO_GRB + NEO_KHZ800);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"Test du capteur DHT22..."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INITIALIZE </a:t>
            </a:r>
            <a:r>
              <a:rPr lang="fr-FR" sz="40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NeoPixel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strip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(REQUIRED)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setBrightness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capteur DHT32</a:t>
            </a:r>
            <a:endParaRPr lang="fr-FR" sz="4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t =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readTemperature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h =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readHumidity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(t) ||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(h))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"Échec de lecture du capteur !"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4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"{temp: 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(t);</a:t>
            </a:r>
          </a:p>
          <a:p>
            <a:pPr>
              <a:lnSpc>
                <a:spcPts val="1425"/>
              </a:lnSpc>
              <a:buNone/>
            </a:pP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4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4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4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"},"</a:t>
            </a: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b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fr-FR" sz="4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</a:t>
            </a:r>
            <a:br>
              <a:rPr lang="fr-FR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endParaRPr lang="fr-FR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D4A53D-AAE6-F842-F622-72D03CE883E0}"/>
              </a:ext>
            </a:extLst>
          </p:cNvPr>
          <p:cNvSpPr txBox="1"/>
          <p:nvPr/>
        </p:nvSpPr>
        <p:spPr>
          <a:xfrm>
            <a:off x="6925860" y="122870"/>
            <a:ext cx="4006391" cy="872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"{</a:t>
            </a:r>
            <a:r>
              <a:rPr lang="fr-FR" sz="11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humid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(h);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"}"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//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// Si des données sont disponibles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(t&lt;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&amp;&amp; h&lt;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   // début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i&lt;NUMPIXELS; i++) {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For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pixel...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/// fin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(h&gt;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 // début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i&lt;NUMPIXELS; i++) {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For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pixel...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fr-FR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(t&gt;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  // début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normal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i=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i&lt;NUMPIXELS; i++) {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For </a:t>
            </a:r>
            <a:r>
              <a:rPr lang="fr-FR" sz="11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fr-FR" sz="11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pixel...</a:t>
            </a:r>
            <a:endParaRPr lang="fr-FR" sz="11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fr-FR" sz="11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(DELAYVAL);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1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fr-FR" sz="11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30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D66AA-6564-08F8-220B-EA88489F6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46" y="311085"/>
            <a:ext cx="8466324" cy="1593130"/>
          </a:xfrm>
        </p:spPr>
        <p:txBody>
          <a:bodyPr/>
          <a:lstStyle/>
          <a:p>
            <a:r>
              <a:rPr lang="fr-FR" dirty="0"/>
              <a:t>Node </a:t>
            </a:r>
            <a:r>
              <a:rPr lang="fr-FR" dirty="0" err="1"/>
              <a:t>red</a:t>
            </a:r>
            <a:r>
              <a:rPr lang="fr-FR" dirty="0"/>
              <a:t> : accès api Météo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1125B0E-E061-1DE0-6327-F5CA557ED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4AA68D-B850-3071-A5BB-D647B16D01F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10B886-D296-8A2F-7F90-53E5FA1A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75" y="2404692"/>
            <a:ext cx="11707859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087AB-1C87-1351-BB7B-7628C019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34" y="457199"/>
            <a:ext cx="10314917" cy="655182"/>
          </a:xfrm>
        </p:spPr>
        <p:txBody>
          <a:bodyPr/>
          <a:lstStyle/>
          <a:p>
            <a:r>
              <a:rPr lang="fr-FR" dirty="0" err="1"/>
              <a:t>DashbOARD</a:t>
            </a:r>
            <a:r>
              <a:rPr lang="fr-FR" dirty="0"/>
              <a:t> : supervision + API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D52246-7879-1168-0678-6264E4B604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BDE1407-4952-0E40-E5E8-4F82B137945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C900C7-F593-ECDA-613A-82709AB9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1112381"/>
            <a:ext cx="11618920" cy="5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FCD05-2BD3-2B59-E07D-24E06F1E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42" y="327645"/>
            <a:ext cx="10701416" cy="730596"/>
          </a:xfrm>
        </p:spPr>
        <p:txBody>
          <a:bodyPr/>
          <a:lstStyle/>
          <a:p>
            <a:r>
              <a:rPr lang="fr-FR" dirty="0"/>
              <a:t>Dashboard : graphique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F2CB420-D622-9295-076F-D6F0142A13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02EC91-32A8-0D4D-AE19-8750AD9DD3E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A9E198-A590-B23C-5505-88E62813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3" y="1122127"/>
            <a:ext cx="9813318" cy="54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49D1F-7790-A920-A2C9-B5D1AA3E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846" y="218289"/>
            <a:ext cx="7043617" cy="2520217"/>
          </a:xfrm>
        </p:spPr>
        <p:txBody>
          <a:bodyPr/>
          <a:lstStyle/>
          <a:p>
            <a:r>
              <a:rPr lang="fr-FR" dirty="0"/>
              <a:t>Pt 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FBF93B-B60C-F511-6285-BFC1525AA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18BF49-44C8-0103-E827-21EA55C4BE3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BBA073-E373-FE33-B9F7-A4211357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3268337"/>
            <a:ext cx="12192000" cy="35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47FD4E-7608-9854-54D0-F64CA0C0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191" y="334925"/>
            <a:ext cx="7043617" cy="593763"/>
          </a:xfrm>
        </p:spPr>
        <p:txBody>
          <a:bodyPr/>
          <a:lstStyle/>
          <a:p>
            <a:r>
              <a:rPr lang="fr-FR" dirty="0" err="1"/>
              <a:t>Webhook</a:t>
            </a:r>
            <a:r>
              <a:rPr lang="fr-FR" dirty="0"/>
              <a:t> et mail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02AB7E-F505-DA04-F0F1-2316A58691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A41854-F411-7D48-9469-347B17786F0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75208" y="2959707"/>
            <a:ext cx="11609034" cy="2233233"/>
          </a:xfrm>
        </p:spPr>
        <p:txBody>
          <a:bodyPr/>
          <a:lstStyle/>
          <a:p>
            <a:r>
              <a:rPr lang="fr-FR" dirty="0">
                <a:latin typeface="+mj-lt"/>
              </a:rPr>
              <a:t>Exemple d’un envoie de mail automatisé      code de la fonction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EEB085-4348-464C-59C0-49FA7336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5" y="1706731"/>
            <a:ext cx="5449060" cy="9145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E4B2078-9FF5-A29E-4A82-0E9771A21848}"/>
              </a:ext>
            </a:extLst>
          </p:cNvPr>
          <p:cNvSpPr txBox="1"/>
          <p:nvPr/>
        </p:nvSpPr>
        <p:spPr>
          <a:xfrm>
            <a:off x="275208" y="1267920"/>
            <a:ext cx="597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Envoie d’un message automatisé sur discord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20DDE9-591A-613F-1E81-98EB9351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58" y="3429000"/>
            <a:ext cx="4753638" cy="24196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C3CF3D7-4585-59A5-8B73-A5FF13DA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89" y="5870243"/>
            <a:ext cx="7602011" cy="8954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A14D96D-6D1C-DA66-B36E-D48DEE95F4E2}"/>
              </a:ext>
            </a:extLst>
          </p:cNvPr>
          <p:cNvSpPr txBox="1"/>
          <p:nvPr/>
        </p:nvSpPr>
        <p:spPr>
          <a:xfrm>
            <a:off x="5277175" y="5405414"/>
            <a:ext cx="648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« Blocs » d’un envoie en interne 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0E6686E-F970-09DA-6096-4A1B84416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341" y="3334522"/>
            <a:ext cx="4305901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9A6EF-B5D2-3211-FC6E-3A8365EE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498" y="275310"/>
            <a:ext cx="7043617" cy="540707"/>
          </a:xfrm>
        </p:spPr>
        <p:txBody>
          <a:bodyPr/>
          <a:lstStyle/>
          <a:p>
            <a:r>
              <a:rPr lang="fr-FR" dirty="0"/>
              <a:t>Depuis la revue 2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EB459A-7BCC-2509-DF5D-62CC59657F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D87CB4-0A13-89FA-EAE4-0E74B00622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87167" y="1098113"/>
            <a:ext cx="7043618" cy="2233233"/>
          </a:xfrm>
        </p:spPr>
        <p:txBody>
          <a:bodyPr/>
          <a:lstStyle/>
          <a:p>
            <a:r>
              <a:rPr lang="fr-FR" dirty="0"/>
              <a:t>Camera :  encode en b64 pour le Dashboard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F4524D-08A6-824D-ACDB-83BC78D4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1" y="1694729"/>
            <a:ext cx="7506748" cy="5163271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8A6E8C9-E851-B4AD-711D-4229B6C7283D}"/>
              </a:ext>
            </a:extLst>
          </p:cNvPr>
          <p:cNvCxnSpPr/>
          <p:nvPr/>
        </p:nvCxnSpPr>
        <p:spPr>
          <a:xfrm flipH="1">
            <a:off x="7474998" y="6214369"/>
            <a:ext cx="1420427" cy="1775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045FF6F4-C0E9-34FB-8AB2-9AA8DBEB079D}"/>
              </a:ext>
            </a:extLst>
          </p:cNvPr>
          <p:cNvSpPr txBox="1"/>
          <p:nvPr/>
        </p:nvSpPr>
        <p:spPr>
          <a:xfrm>
            <a:off x="9090734" y="5663953"/>
            <a:ext cx="2565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Slider</a:t>
            </a:r>
            <a:r>
              <a:rPr lang="fr-FR" dirty="0"/>
              <a:t> pour </a:t>
            </a:r>
            <a:r>
              <a:rPr lang="fr-FR" dirty="0" err="1"/>
              <a:t>controller</a:t>
            </a:r>
            <a:r>
              <a:rPr lang="fr-FR" dirty="0"/>
              <a:t> l’inclinaison de la camera via servomoteur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447E15B-285D-0CD9-F24A-7E4EC5DA41FD}"/>
              </a:ext>
            </a:extLst>
          </p:cNvPr>
          <p:cNvCxnSpPr/>
          <p:nvPr/>
        </p:nvCxnSpPr>
        <p:spPr>
          <a:xfrm flipH="1">
            <a:off x="7412854" y="4900474"/>
            <a:ext cx="1482571" cy="1136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015416E-E7BE-7C97-1EE3-C60A31180A26}"/>
              </a:ext>
            </a:extLst>
          </p:cNvPr>
          <p:cNvSpPr txBox="1"/>
          <p:nvPr/>
        </p:nvSpPr>
        <p:spPr>
          <a:xfrm>
            <a:off x="8895425" y="4465468"/>
            <a:ext cx="24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Prise de photo manuel</a:t>
            </a:r>
          </a:p>
        </p:txBody>
      </p:sp>
    </p:spTree>
    <p:extLst>
      <p:ext uri="{BB962C8B-B14F-4D97-AF65-F5344CB8AC3E}">
        <p14:creationId xmlns:p14="http://schemas.microsoft.com/office/powerpoint/2010/main" val="336159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C164E1-488E-5306-2BEA-9230C60D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47743"/>
          </a:xfrm>
        </p:spPr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red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4676EE-5CDD-5FDA-988E-DF09DE228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19</a:t>
            </a:fld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DC0FA74-0159-9645-4F78-F5C253184B49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956704" y="3181901"/>
            <a:ext cx="6077798" cy="1162212"/>
          </a:xfr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52AD191-7EA1-6C92-30CA-F56A8AAC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80" y="1534647"/>
            <a:ext cx="7944959" cy="11431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352BD09-E46A-E21A-E8E1-A81CCCD1FFA8}"/>
              </a:ext>
            </a:extLst>
          </p:cNvPr>
          <p:cNvSpPr txBox="1"/>
          <p:nvPr/>
        </p:nvSpPr>
        <p:spPr>
          <a:xfrm>
            <a:off x="3959441" y="1384917"/>
            <a:ext cx="72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« Blocs » pour la camera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B95FFB-CC08-EA95-7FC1-801B2108696C}"/>
              </a:ext>
            </a:extLst>
          </p:cNvPr>
          <p:cNvSpPr txBox="1"/>
          <p:nvPr/>
        </p:nvSpPr>
        <p:spPr>
          <a:xfrm>
            <a:off x="3870664" y="2780453"/>
            <a:ext cx="3124939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Bloc pour le servomoteur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91015D-0F12-FC19-E52F-E1A72AB0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03" y="4344113"/>
            <a:ext cx="4791744" cy="22196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557905-63A2-70F8-F629-B79103A95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055" y="5343462"/>
            <a:ext cx="4648849" cy="91452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BFE7B47-255B-5569-08D2-4B0C05196CFA}"/>
              </a:ext>
            </a:extLst>
          </p:cNvPr>
          <p:cNvSpPr txBox="1"/>
          <p:nvPr/>
        </p:nvSpPr>
        <p:spPr>
          <a:xfrm>
            <a:off x="1812802" y="4659121"/>
            <a:ext cx="367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servo et camera ( fonctions )</a:t>
            </a:r>
          </a:p>
        </p:txBody>
      </p:sp>
    </p:spTree>
    <p:extLst>
      <p:ext uri="{BB962C8B-B14F-4D97-AF65-F5344CB8AC3E}">
        <p14:creationId xmlns:p14="http://schemas.microsoft.com/office/powerpoint/2010/main" val="289361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Présentation</a:t>
            </a:r>
          </a:p>
          <a:p>
            <a:pPr rtl="0"/>
            <a:r>
              <a:rPr lang="fr-FR" dirty="0"/>
              <a:t>Chaîne fonctionnelle</a:t>
            </a:r>
          </a:p>
          <a:p>
            <a:pPr rtl="0"/>
            <a:r>
              <a:rPr lang="fr-FR" dirty="0"/>
              <a:t>Synoptique</a:t>
            </a:r>
          </a:p>
          <a:p>
            <a:pPr rtl="0"/>
            <a:r>
              <a:rPr lang="fr-FR" dirty="0"/>
              <a:t>Solution envisagée</a:t>
            </a:r>
          </a:p>
          <a:p>
            <a:pPr rtl="0"/>
            <a:r>
              <a:rPr lang="fr-FR" dirty="0"/>
              <a:t>Répartition des taches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57043-F14B-C6F1-FC08-5309A3AA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846" y="663189"/>
            <a:ext cx="7043617" cy="265499"/>
          </a:xfrm>
        </p:spPr>
        <p:txBody>
          <a:bodyPr/>
          <a:lstStyle/>
          <a:p>
            <a:r>
              <a:rPr lang="fr-FR" dirty="0"/>
              <a:t>Partie EE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856106-7CA3-F730-6A6A-FD30F6BBA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20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CB6CC9-9740-A3FE-4978-81CC6E05A5D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56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Merci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De nous avoir écouté 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Présentation générale du projet</a:t>
            </a:r>
            <a:endParaRPr lang="fr-FR" dirty="0"/>
          </a:p>
        </p:txBody>
      </p: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A8B7B241-E755-AE6C-4880-03BD891904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4452" r="44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55" y="195861"/>
            <a:ext cx="7965461" cy="99416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Chaîne fonctionnel 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938A3566-28C5-02F0-9B15-94E334418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58936" y="1451363"/>
            <a:ext cx="9023937" cy="5126990"/>
          </a:xfr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45" y="223561"/>
            <a:ext cx="4930111" cy="107257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Synoptique du projet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Beta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F1AB4C-1BFC-895C-3D37-4D2C4D3D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2" y="1289819"/>
            <a:ext cx="10466772" cy="55681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494D675-F277-FDE9-3EDF-D933CFBCA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703" y="1455174"/>
            <a:ext cx="3999467" cy="42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Répartition des taches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48F63A3B-78C7-47BE-AE5E-E10140E04643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4E8D345-AB48-76DE-DF71-3F35C2FC00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EF381C-7747-05F8-964C-5A9BAC50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2198645"/>
            <a:ext cx="6886490" cy="43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D488D-0A3D-A5AE-21E7-742CFD8E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3CD8BD-6727-2C70-DACE-1C4CD65BA2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44C995-441A-6E6E-5346-0642EDB25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8791D4-BD0C-4CC5-A985-FE13E11E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949"/>
            <a:ext cx="12268940" cy="69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F0F07-B0C3-DD74-D77D-4283FFCA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224" y="732122"/>
            <a:ext cx="5241304" cy="2520217"/>
          </a:xfrm>
        </p:spPr>
        <p:txBody>
          <a:bodyPr/>
          <a:lstStyle/>
          <a:p>
            <a:r>
              <a:rPr lang="fr-FR" dirty="0"/>
              <a:t>Schéma de fonctionnement</a:t>
            </a:r>
            <a:br>
              <a:rPr lang="fr-FR" dirty="0"/>
            </a:br>
            <a:r>
              <a:rPr lang="fr-FR" dirty="0"/>
              <a:t>générale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27F15B-095D-91FC-0702-7CB72C62D2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AEAF9F-EB6C-25D5-032C-5B28C2E1AC0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DF8A79-A341-2164-922E-32D4BA068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99"/>
            <a:ext cx="7095205" cy="57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9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8C5D1-8847-3B6C-55A6-C8A9A268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5E7F6E-4ADF-1FD3-8113-EA0B7E486D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0C44D5-0926-FE55-BC83-8E09724EF20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20090" y="4308370"/>
            <a:ext cx="7043618" cy="2233233"/>
          </a:xfrm>
        </p:spPr>
        <p:txBody>
          <a:bodyPr/>
          <a:lstStyle/>
          <a:p>
            <a:r>
              <a:rPr lang="fr-FR" dirty="0"/>
              <a:t>Rouge : algorigramme pour </a:t>
            </a:r>
            <a:r>
              <a:rPr lang="fr-FR" dirty="0" err="1"/>
              <a:t>arduino</a:t>
            </a:r>
            <a:endParaRPr lang="fr-FR" dirty="0"/>
          </a:p>
          <a:p>
            <a:endParaRPr lang="fr-FR" dirty="0"/>
          </a:p>
          <a:p>
            <a:r>
              <a:rPr lang="fr-FR" dirty="0"/>
              <a:t>Vert : algorigramme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1DF379-170E-44AE-C0AC-E7BD8DB2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7" y="131975"/>
            <a:ext cx="9687746" cy="41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1770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5_TF78438558_Win32" id="{3A360CBA-99A0-49ED-B63F-2D1627BB2518}" vid="{56FFFEFC-6F1D-4078-81C7-9B5A182BBA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{4A1728A9-2736-477C-B05F-B966F5C78D1D}tf78438558_win32</Template>
  <TotalTime>2977</TotalTime>
  <Words>644</Words>
  <Application>Microsoft Office PowerPoint</Application>
  <PresentationFormat>Grand écran</PresentationFormat>
  <Paragraphs>126</Paragraphs>
  <Slides>21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Consolas</vt:lpstr>
      <vt:lpstr>Sabon Next LT</vt:lpstr>
      <vt:lpstr>Personnalisé</vt:lpstr>
      <vt:lpstr>Tour de séchage de fruits</vt:lpstr>
      <vt:lpstr>agenda</vt:lpstr>
      <vt:lpstr>Présentation générale du projet</vt:lpstr>
      <vt:lpstr>Chaîne fonctionnel </vt:lpstr>
      <vt:lpstr>Synoptique du projet :</vt:lpstr>
      <vt:lpstr>Répartition des taches </vt:lpstr>
      <vt:lpstr>Présentation PowerPoint</vt:lpstr>
      <vt:lpstr>Schéma de fonctionnement générale</vt:lpstr>
      <vt:lpstr>Présentation PowerPoint</vt:lpstr>
      <vt:lpstr>Node red /  Partie local</vt:lpstr>
      <vt:lpstr>Code javascript</vt:lpstr>
      <vt:lpstr>code Arduino</vt:lpstr>
      <vt:lpstr>Node red : accès api Météo</vt:lpstr>
      <vt:lpstr>DashbOARD : supervision + API</vt:lpstr>
      <vt:lpstr>Dashboard : graphique</vt:lpstr>
      <vt:lpstr>Pt 2</vt:lpstr>
      <vt:lpstr>Webhook et mail</vt:lpstr>
      <vt:lpstr>Depuis la revue 2 :</vt:lpstr>
      <vt:lpstr>Avec node red</vt:lpstr>
      <vt:lpstr>Partie EE 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clement baralle</dc:creator>
  <cp:lastModifiedBy>clement baralle</cp:lastModifiedBy>
  <cp:revision>7</cp:revision>
  <dcterms:created xsi:type="dcterms:W3CDTF">2025-02-28T14:11:04Z</dcterms:created>
  <dcterms:modified xsi:type="dcterms:W3CDTF">2025-05-20T09:05:42Z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